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8" r:id="rId1"/>
  </p:sldMasterIdLst>
  <p:notesMasterIdLst>
    <p:notesMasterId r:id="rId14"/>
  </p:notesMasterIdLst>
  <p:sldIdLst>
    <p:sldId id="258" r:id="rId2"/>
    <p:sldId id="262" r:id="rId3"/>
    <p:sldId id="263" r:id="rId4"/>
    <p:sldId id="261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4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91CB16-A355-40D4-9F75-9A311E83835F}" type="datetimeFigureOut">
              <a:rPr lang="en-IN" smtClean="0"/>
              <a:t>07-06-2022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80C8F5-48DB-4F58-9721-060EA38290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898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0C8F5-48DB-4F58-9721-060EA382909E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4744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0C8F5-48DB-4F58-9721-060EA382909E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3426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0C8F5-48DB-4F58-9721-060EA382909E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757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0C8F5-48DB-4F58-9721-060EA382909E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3206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0C8F5-48DB-4F58-9721-060EA382909E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2469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0C8F5-48DB-4F58-9721-060EA382909E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1378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0C8F5-48DB-4F58-9721-060EA382909E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1321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0C8F5-48DB-4F58-9721-060EA382909E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371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0C8F5-48DB-4F58-9721-060EA382909E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8270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0C8F5-48DB-4F58-9721-060EA382909E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6509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0C8F5-48DB-4F58-9721-060EA382909E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0525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0C8F5-48DB-4F58-9721-060EA382909E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6457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47" y="1122363"/>
            <a:ext cx="7773308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347" y="3602038"/>
            <a:ext cx="777330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B3E8-E57A-4C04-BD2A-8BA13BD275EF}" type="datetimeFigureOut">
              <a:rPr lang="en-IN" smtClean="0"/>
              <a:t>07-06-2022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F985-8212-41E8-A132-2A5FD9CAD4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9199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4289373"/>
            <a:ext cx="7775673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621322"/>
            <a:ext cx="7775673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74499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B3E8-E57A-4C04-BD2A-8BA13BD275EF}" type="datetimeFigureOut">
              <a:rPr lang="en-IN" smtClean="0"/>
              <a:t>07-06-2022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F985-8212-41E8-A132-2A5FD9CAD4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6316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4204820"/>
            <a:ext cx="776532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B3E8-E57A-4C04-BD2A-8BA13BD275EF}" type="datetimeFigureOut">
              <a:rPr lang="en-IN" smtClean="0"/>
              <a:t>07-06-2022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F985-8212-41E8-A132-2A5FD9CAD4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65690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4204821"/>
            <a:ext cx="776532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B3E8-E57A-4C04-BD2A-8BA13BD275EF}" type="datetimeFigureOut">
              <a:rPr lang="en-IN" smtClean="0"/>
              <a:t>07-06-2022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F985-8212-41E8-A132-2A5FD9CAD466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505245" y="641749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46721" y="307337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3503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2126943"/>
            <a:ext cx="7766495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650556"/>
            <a:ext cx="776532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B3E8-E57A-4C04-BD2A-8BA13BD275EF}" type="datetimeFigureOut">
              <a:rPr lang="en-IN" smtClean="0"/>
              <a:t>07-06-2022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F985-8212-41E8-A132-2A5FD9CAD4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73278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609601"/>
            <a:ext cx="77653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88320"/>
            <a:ext cx="2474217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911624"/>
            <a:ext cx="2474217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8" y="2088320"/>
            <a:ext cx="2473919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59" y="2911624"/>
            <a:ext cx="247486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088320"/>
            <a:ext cx="246840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0" y="2911624"/>
            <a:ext cx="2468408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B3E8-E57A-4C04-BD2A-8BA13BD275EF}" type="datetimeFigureOut">
              <a:rPr lang="en-IN" smtClean="0"/>
              <a:t>07-06-2022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F985-8212-41E8-A132-2A5FD9CAD4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46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7" y="3989147"/>
            <a:ext cx="247421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5" y="2092235"/>
            <a:ext cx="2205038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7" y="4565409"/>
            <a:ext cx="2474216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6" y="3989147"/>
            <a:ext cx="247423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092235"/>
            <a:ext cx="2197894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565408"/>
            <a:ext cx="2475252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989147"/>
            <a:ext cx="246742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3" y="2092235"/>
            <a:ext cx="219908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4565410"/>
            <a:ext cx="2470694" cy="122579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B3E8-E57A-4C04-BD2A-8BA13BD275EF}" type="datetimeFigureOut">
              <a:rPr lang="en-IN" smtClean="0"/>
              <a:t>07-06-2022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F985-8212-41E8-A132-2A5FD9CAD4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91151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B3E8-E57A-4C04-BD2A-8BA13BD275EF}" type="datetimeFigureOut">
              <a:rPr lang="en-IN" smtClean="0"/>
              <a:t>07-06-2022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F985-8212-41E8-A132-2A5FD9CAD4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6293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0"/>
            <a:ext cx="1906993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6" y="609600"/>
            <a:ext cx="5744029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B3E8-E57A-4C04-BD2A-8BA13BD275EF}" type="datetimeFigureOut">
              <a:rPr lang="en-IN" smtClean="0"/>
              <a:t>07-06-2022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F985-8212-41E8-A132-2A5FD9CAD4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4825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B3E8-E57A-4C04-BD2A-8BA13BD275EF}" type="datetimeFigureOut">
              <a:rPr lang="en-IN" smtClean="0"/>
              <a:t>07-06-2022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F985-8212-41E8-A132-2A5FD9CAD4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7548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657227"/>
            <a:ext cx="7300134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3602039"/>
            <a:ext cx="7300134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B3E8-E57A-4C04-BD2A-8BA13BD275EF}" type="datetimeFigureOut">
              <a:rPr lang="en-IN" smtClean="0"/>
              <a:t>07-06-2022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F985-8212-41E8-A132-2A5FD9CAD4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769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2088320"/>
            <a:ext cx="3829503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2" y="2088320"/>
            <a:ext cx="3820616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B3E8-E57A-4C04-BD2A-8BA13BD275EF}" type="datetimeFigureOut">
              <a:rPr lang="en-IN" smtClean="0"/>
              <a:t>07-06-2022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F985-8212-41E8-A132-2A5FD9CAD4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4596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5427" y="2088320"/>
            <a:ext cx="3600326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912232"/>
            <a:ext cx="3830406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9230" y="2088320"/>
            <a:ext cx="3591437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912232"/>
            <a:ext cx="382151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B3E8-E57A-4C04-BD2A-8BA13BD275EF}" type="datetimeFigureOut">
              <a:rPr lang="en-IN" smtClean="0"/>
              <a:t>07-06-2022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F985-8212-41E8-A132-2A5FD9CAD4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8911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B3E8-E57A-4C04-BD2A-8BA13BD275EF}" type="datetimeFigureOut">
              <a:rPr lang="en-IN" smtClean="0"/>
              <a:t>07-06-2022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F985-8212-41E8-A132-2A5FD9CAD4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315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B3E8-E57A-4C04-BD2A-8BA13BD275EF}" type="datetimeFigureOut">
              <a:rPr lang="en-IN" smtClean="0"/>
              <a:t>07-06-2022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F985-8212-41E8-A132-2A5FD9CAD4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6089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2949178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8" y="609600"/>
            <a:ext cx="4642119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971801"/>
            <a:ext cx="2949178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B3E8-E57A-4C04-BD2A-8BA13BD275EF}" type="datetimeFigureOut">
              <a:rPr lang="en-IN" smtClean="0"/>
              <a:t>07-06-2022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F985-8212-41E8-A132-2A5FD9CAD4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3764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416760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49932" y="758881"/>
            <a:ext cx="2966938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971800"/>
            <a:ext cx="4171242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B3E8-E57A-4C04-BD2A-8BA13BD275EF}" type="datetimeFigureOut">
              <a:rPr lang="en-IN" smtClean="0"/>
              <a:t>07-06-2022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F985-8212-41E8-A132-2A5FD9CAD4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7735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FAB3E8-E57A-4C04-BD2A-8BA13BD275EF}" type="datetimeFigureOut">
              <a:rPr lang="en-IN" smtClean="0"/>
              <a:t>07-06-2022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39F985-8212-41E8-A132-2A5FD9CAD4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44892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  <p:sldLayoutId id="2147483930" r:id="rId12"/>
    <p:sldLayoutId id="2147483931" r:id="rId13"/>
    <p:sldLayoutId id="2147483932" r:id="rId14"/>
    <p:sldLayoutId id="2147483933" r:id="rId15"/>
    <p:sldLayoutId id="2147483934" r:id="rId16"/>
    <p:sldLayoutId id="214748393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7CDF09-1C3F-4147-92B2-2FFE99CBD3DA}"/>
              </a:ext>
            </a:extLst>
          </p:cNvPr>
          <p:cNvSpPr txBox="1"/>
          <p:nvPr/>
        </p:nvSpPr>
        <p:spPr>
          <a:xfrm>
            <a:off x="99391" y="0"/>
            <a:ext cx="8977497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/>
            <a:r>
              <a:rPr lang="en-IN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 </a:t>
            </a:r>
            <a:r>
              <a:rPr lang="en-IN" sz="24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 </a:t>
            </a:r>
            <a:r>
              <a:rPr lang="en-IN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</a:t>
            </a:r>
            <a:r>
              <a:rPr lang="en-IN" sz="24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IN" sz="24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342900"/>
            <a:endParaRPr lang="en-IN" sz="4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342900">
              <a:spcBef>
                <a:spcPts val="300"/>
              </a:spcBef>
            </a:pPr>
            <a:endParaRPr lang="en-IN" sz="4800" b="1" dirty="0" smtClean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342900">
              <a:spcBef>
                <a:spcPts val="300"/>
              </a:spcBef>
            </a:pPr>
            <a:r>
              <a:rPr lang="en-IN" sz="54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MONOPOLISTIC COMPETITION</a:t>
            </a:r>
            <a:endParaRPr lang="en-IN" sz="44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9391" y="3194848"/>
            <a:ext cx="8893607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q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Competitive market with price making behaviour</a:t>
            </a:r>
          </a:p>
          <a:p>
            <a:pPr marL="457200" lvl="0" indent="-457200" algn="just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Imperfectly competitive market</a:t>
            </a:r>
          </a:p>
          <a:p>
            <a:pPr marL="1371600" lvl="2" indent="-4572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Free entry and exit</a:t>
            </a:r>
          </a:p>
          <a:p>
            <a:pPr marL="1371600" lvl="2" indent="-4572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Large number of sellers for the same group of customers</a:t>
            </a:r>
          </a:p>
          <a:p>
            <a:pPr marL="1371600" lvl="2" indent="-4572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differentiation</a:t>
            </a:r>
            <a:endParaRPr lang="en-IN" sz="20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80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7CDF09-1C3F-4147-92B2-2FFE99CBD3DA}"/>
              </a:ext>
            </a:extLst>
          </p:cNvPr>
          <p:cNvSpPr txBox="1"/>
          <p:nvPr/>
        </p:nvSpPr>
        <p:spPr>
          <a:xfrm>
            <a:off x="75501" y="58723"/>
            <a:ext cx="90042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342900"/>
            <a:r>
              <a:rPr lang="en-IN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COMPETITION WITH DIFFERENTIATED PRODUCTS: comparing with competitive firms</a:t>
            </a:r>
            <a:endParaRPr lang="en-IN" sz="32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35"/>
          <a:stretch/>
        </p:blipFill>
        <p:spPr>
          <a:xfrm>
            <a:off x="4577647" y="2939725"/>
            <a:ext cx="4404220" cy="3781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2" t="3206" b="8603"/>
          <a:stretch/>
        </p:blipFill>
        <p:spPr>
          <a:xfrm>
            <a:off x="151000" y="2939725"/>
            <a:ext cx="4144163" cy="378124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0999" y="1310591"/>
            <a:ext cx="8830867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Excess capacity</a:t>
            </a:r>
          </a:p>
          <a:p>
            <a:pPr marL="457200" lvl="0" indent="-457200" algn="just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 markup; P &gt; MC</a:t>
            </a:r>
            <a:endParaRPr lang="en-US" sz="2400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01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7CDF09-1C3F-4147-92B2-2FFE99CBD3DA}"/>
              </a:ext>
            </a:extLst>
          </p:cNvPr>
          <p:cNvSpPr txBox="1"/>
          <p:nvPr/>
        </p:nvSpPr>
        <p:spPr>
          <a:xfrm>
            <a:off x="75501" y="58723"/>
            <a:ext cx="90042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342900"/>
            <a:r>
              <a:rPr lang="en-IN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COMPETITION WITH DIFFERENTIATED PRODUCTS: </a:t>
            </a:r>
            <a:r>
              <a:rPr lang="en-IN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welfare implications</a:t>
            </a:r>
            <a:endParaRPr lang="en-IN" sz="32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0999" y="1310591"/>
            <a:ext cx="8830867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Inefficient compared to competitive outcomes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 markup deters some consumers from buying the product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firms is either too many or too low</a:t>
            </a:r>
          </a:p>
          <a:p>
            <a:pPr marL="457200" lvl="0" indent="-4572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Externality: </a:t>
            </a:r>
            <a:r>
              <a:rPr lang="en-US" sz="240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uncompensated impact 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one </a:t>
            </a:r>
            <a:r>
              <a:rPr lang="en-US" sz="240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person’s actions 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the </a:t>
            </a:r>
            <a:r>
              <a:rPr lang="en-US" sz="240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well-being of 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bystander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product-variety </a:t>
            </a:r>
            <a:r>
              <a:rPr lang="en-US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(positive) externality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business-stealing </a:t>
            </a:r>
            <a:r>
              <a:rPr lang="en-US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(negative) externality</a:t>
            </a:r>
          </a:p>
          <a:p>
            <a:pPr marL="457200" lvl="0" indent="-4572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Size of the externalities determines the nature of inefficiencies</a:t>
            </a:r>
            <a:endParaRPr lang="en-US" sz="2400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85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7CDF09-1C3F-4147-92B2-2FFE99CBD3DA}"/>
              </a:ext>
            </a:extLst>
          </p:cNvPr>
          <p:cNvSpPr txBox="1"/>
          <p:nvPr/>
        </p:nvSpPr>
        <p:spPr>
          <a:xfrm>
            <a:off x="75501" y="58723"/>
            <a:ext cx="9004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342900"/>
            <a:r>
              <a:rPr lang="en-IN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ADVERTISING</a:t>
            </a:r>
            <a:endParaRPr lang="en-IN" sz="32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5501" y="857423"/>
            <a:ext cx="900429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Advertisements as a means of sale</a:t>
            </a:r>
          </a:p>
          <a:p>
            <a:pPr marL="1257300" lvl="2" indent="-3429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advertisements manipulate people’s tastes and preferences?</a:t>
            </a:r>
          </a:p>
          <a:p>
            <a:pPr marL="1257300" lvl="2" indent="-3429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advertisements provide misleading images on the products?</a:t>
            </a:r>
          </a:p>
          <a:p>
            <a:pPr marL="1257300" lvl="2" indent="-3429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ads not useful in sharing information on the presence, price and sale of a product?</a:t>
            </a:r>
          </a:p>
          <a:p>
            <a:pPr marL="457200" indent="-4572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Advertisements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signal the quality of the commodity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Brand names in advertisements to attract customers</a:t>
            </a:r>
            <a:endParaRPr lang="en-US" sz="2400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5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2DACE9-CD07-4651-93A8-441FA29A2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5" y="115909"/>
            <a:ext cx="4368478" cy="32984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8DC31A-8A2E-448F-ABE7-9E9AE9DC4C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924" y="115907"/>
            <a:ext cx="4115291" cy="3298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0046C9-C566-4B6D-AE71-AA5FA8A82D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859" y="3659910"/>
            <a:ext cx="5342042" cy="294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0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77" y="180783"/>
            <a:ext cx="4529433" cy="30573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346" b="2139"/>
          <a:stretch/>
        </p:blipFill>
        <p:spPr>
          <a:xfrm>
            <a:off x="4219664" y="3313651"/>
            <a:ext cx="4723002" cy="335083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842622" y="180783"/>
            <a:ext cx="416715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q"/>
            </a:pPr>
            <a:r>
              <a:rPr lang="en-IN" sz="200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 for books</a:t>
            </a:r>
          </a:p>
          <a:p>
            <a:pPr marL="914400" lvl="1" indent="-4572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Seemingly competitive</a:t>
            </a:r>
          </a:p>
          <a:p>
            <a:pPr marL="914400" lvl="1" indent="-4572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 monopolistic in nature</a:t>
            </a:r>
            <a:endParaRPr lang="en-IN" sz="20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7020" y="3655223"/>
            <a:ext cx="416715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q"/>
            </a:pPr>
            <a:r>
              <a:rPr lang="en-IN" sz="200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 for movies</a:t>
            </a:r>
          </a:p>
          <a:p>
            <a:pPr marL="914400" lvl="1" indent="-4572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Seemingly competitive</a:t>
            </a:r>
          </a:p>
          <a:p>
            <a:pPr marL="914400" lvl="1" indent="-4572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 monopolistic in nature</a:t>
            </a:r>
            <a:endParaRPr lang="en-IN" sz="20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5854005"/>
            <a:ext cx="41671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q"/>
            </a:pPr>
            <a:r>
              <a:rPr lang="en-IN" sz="200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book or one movie is different from the other</a:t>
            </a:r>
          </a:p>
        </p:txBody>
      </p:sp>
    </p:spTree>
    <p:extLst>
      <p:ext uri="{BB962C8B-B14F-4D97-AF65-F5344CB8AC3E}">
        <p14:creationId xmlns:p14="http://schemas.microsoft.com/office/powerpoint/2010/main" val="47100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7CDF09-1C3F-4147-92B2-2FFE99CBD3DA}"/>
              </a:ext>
            </a:extLst>
          </p:cNvPr>
          <p:cNvSpPr txBox="1"/>
          <p:nvPr/>
        </p:nvSpPr>
        <p:spPr>
          <a:xfrm>
            <a:off x="0" y="28982"/>
            <a:ext cx="9004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342900"/>
            <a:r>
              <a:rPr lang="en-IN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 MONOPOLY AND COMPETITION</a:t>
            </a:r>
            <a:endParaRPr lang="en-IN" sz="32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49"/>
          <a:stretch/>
        </p:blipFill>
        <p:spPr>
          <a:xfrm>
            <a:off x="651599" y="2357683"/>
            <a:ext cx="8003098" cy="4412609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4311941" y="2961690"/>
            <a:ext cx="2281806" cy="9815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5670958" y="3943201"/>
            <a:ext cx="922790" cy="114090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6593747" y="3943201"/>
            <a:ext cx="931178" cy="114090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1937857" y="2961690"/>
            <a:ext cx="2298584" cy="21224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79050" y="727991"/>
            <a:ext cx="8846191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Each firm has a monopoly over the product it makes</a:t>
            </a:r>
          </a:p>
          <a:p>
            <a:pPr marL="457200" lvl="0" indent="-457200" algn="just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Many other firms produce similar goods that compete for same customers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0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7CDF09-1C3F-4147-92B2-2FFE99CBD3DA}"/>
              </a:ext>
            </a:extLst>
          </p:cNvPr>
          <p:cNvSpPr txBox="1"/>
          <p:nvPr/>
        </p:nvSpPr>
        <p:spPr>
          <a:xfrm>
            <a:off x="75501" y="58723"/>
            <a:ext cx="90042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342900"/>
            <a:r>
              <a:rPr lang="en-IN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COMPETITION WITH DIFFERENTIATED PRODUCTS: short run equilibrium</a:t>
            </a:r>
            <a:endParaRPr lang="en-IN" sz="32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02"/>
          <a:stretch/>
        </p:blipFill>
        <p:spPr>
          <a:xfrm>
            <a:off x="226502" y="2553668"/>
            <a:ext cx="4194495" cy="40736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0" r="642" b="1838"/>
          <a:stretch/>
        </p:blipFill>
        <p:spPr>
          <a:xfrm>
            <a:off x="4655889" y="2553667"/>
            <a:ext cx="4320331" cy="407363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888" y="1235036"/>
            <a:ext cx="8892331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IN" sz="240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Similar demand curve as a monopoly</a:t>
            </a:r>
          </a:p>
          <a:p>
            <a:pPr marL="457200" lvl="0" indent="-457200" algn="just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Profit maximization at Q that equals MR and MC</a:t>
            </a:r>
            <a:endParaRPr lang="en-IN" sz="2400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88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7CDF09-1C3F-4147-92B2-2FFE99CBD3DA}"/>
              </a:ext>
            </a:extLst>
          </p:cNvPr>
          <p:cNvSpPr txBox="1"/>
          <p:nvPr/>
        </p:nvSpPr>
        <p:spPr>
          <a:xfrm>
            <a:off x="75501" y="58723"/>
            <a:ext cx="90042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342900"/>
            <a:r>
              <a:rPr lang="en-IN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COMPETITION WITH DIFFERENTIATED PRODUCTS: long run equilibrium</a:t>
            </a:r>
            <a:endParaRPr lang="en-IN" sz="32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5501" y="1135941"/>
            <a:ext cx="8892331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IN" sz="240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 run profits attract new firms, shift the demand curve left and reduce profits</a:t>
            </a:r>
          </a:p>
          <a:p>
            <a:pPr marL="457200" lvl="0" indent="-457200" algn="just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 run losses leads to exit of existing firms, shift in the demand curve to the right and increase in profits</a:t>
            </a:r>
          </a:p>
          <a:p>
            <a:pPr marL="457200" lvl="0" indent="-457200" algn="just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Entry and exit process continues until each firm earns zero economic profit</a:t>
            </a:r>
          </a:p>
          <a:p>
            <a:pPr marL="457200" lvl="0" indent="-457200" algn="just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en-US" sz="50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algn="just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Tangency of AC with the demand curve to ensure per unit zero profit for firms</a:t>
            </a:r>
          </a:p>
          <a:p>
            <a:pPr marL="457200" lvl="0" indent="-457200" algn="just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Tangency point equals the quantity of MR = MC</a:t>
            </a:r>
          </a:p>
          <a:p>
            <a:pPr marL="1371600" lvl="2" indent="-4572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&gt; MC =&gt; monopoly nature</a:t>
            </a:r>
          </a:p>
          <a:p>
            <a:pPr marL="1371600" lvl="2" indent="-4572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= AC =&gt; competitive nature</a:t>
            </a:r>
            <a:endParaRPr lang="en-IN" sz="2400" dirty="0" smtClean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9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7CDF09-1C3F-4147-92B2-2FFE99CBD3DA}"/>
              </a:ext>
            </a:extLst>
          </p:cNvPr>
          <p:cNvSpPr txBox="1"/>
          <p:nvPr/>
        </p:nvSpPr>
        <p:spPr>
          <a:xfrm>
            <a:off x="75501" y="58723"/>
            <a:ext cx="90042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342900"/>
            <a:r>
              <a:rPr lang="en-IN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COMPETITION WITH DIFFERENTIATED PRODUCTS: long run equilibrium</a:t>
            </a:r>
            <a:endParaRPr lang="en-IN" sz="32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33" y="1329026"/>
            <a:ext cx="7267942" cy="5071774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H="1">
            <a:off x="1619075" y="4907560"/>
            <a:ext cx="145129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57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7CDF09-1C3F-4147-92B2-2FFE99CBD3DA}"/>
              </a:ext>
            </a:extLst>
          </p:cNvPr>
          <p:cNvSpPr txBox="1"/>
          <p:nvPr/>
        </p:nvSpPr>
        <p:spPr>
          <a:xfrm>
            <a:off x="75501" y="58723"/>
            <a:ext cx="90042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342900"/>
            <a:r>
              <a:rPr lang="en-IN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COMPETITION WITH DIFFERENTIATED PRODUCTS: long run equilibrium</a:t>
            </a:r>
            <a:endParaRPr lang="en-IN" sz="32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169" y="1329026"/>
            <a:ext cx="4331623" cy="36372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02"/>
          <a:stretch/>
        </p:blipFill>
        <p:spPr>
          <a:xfrm>
            <a:off x="75501" y="1329026"/>
            <a:ext cx="4194495" cy="363725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461233" y="2348917"/>
            <a:ext cx="1929468" cy="166102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52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7CDF09-1C3F-4147-92B2-2FFE99CBD3DA}"/>
              </a:ext>
            </a:extLst>
          </p:cNvPr>
          <p:cNvSpPr txBox="1"/>
          <p:nvPr/>
        </p:nvSpPr>
        <p:spPr>
          <a:xfrm>
            <a:off x="75501" y="58723"/>
            <a:ext cx="90042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342900"/>
            <a:r>
              <a:rPr lang="en-IN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COMPETITION WITH DIFFERENTIATED PRODUCTS: long run equilibrium</a:t>
            </a:r>
            <a:endParaRPr lang="en-IN" sz="32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169" y="1329026"/>
            <a:ext cx="4331623" cy="36372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0" r="642" b="1838"/>
          <a:stretch/>
        </p:blipFill>
        <p:spPr>
          <a:xfrm>
            <a:off x="167779" y="1329026"/>
            <a:ext cx="4320331" cy="3637257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5150840" y="2625753"/>
            <a:ext cx="1828800" cy="166102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07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1781</TotalTime>
  <Words>376</Words>
  <Application>Microsoft Office PowerPoint</Application>
  <PresentationFormat>On-screen Show (4:3)</PresentationFormat>
  <Paragraphs>64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Bookman Old Style</vt:lpstr>
      <vt:lpstr>Calibri</vt:lpstr>
      <vt:lpstr>Rockwell</vt:lpstr>
      <vt:lpstr>Times New Roman</vt:lpstr>
      <vt:lpstr>Wingdings</vt:lpstr>
      <vt:lpstr>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Sanjeev</dc:creator>
  <cp:lastModifiedBy>Sanjeev Vasudevan</cp:lastModifiedBy>
  <cp:revision>407</cp:revision>
  <dcterms:created xsi:type="dcterms:W3CDTF">2022-05-03T16:21:48Z</dcterms:created>
  <dcterms:modified xsi:type="dcterms:W3CDTF">2022-06-07T09:19:30Z</dcterms:modified>
</cp:coreProperties>
</file>